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K Modular" charset="1" panose="00000800000000000000"/>
      <p:regular r:id="rId16"/>
    </p:embeddedFont>
    <p:embeddedFont>
      <p:font typeface="Archivo Black" charset="1" panose="020B0A03020202020B04"/>
      <p:regular r:id="rId17"/>
    </p:embeddedFont>
    <p:embeddedFont>
      <p:font typeface="Times New Roman" charset="1" panose="0203050207040502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32032F">
                <a:alpha val="100000"/>
              </a:srgbClr>
            </a:gs>
            <a:gs pos="100000">
              <a:srgbClr val="701B7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22586" y="3508347"/>
            <a:ext cx="13042827" cy="287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2"/>
              </a:lnSpc>
              <a:spcBef>
                <a:spcPct val="0"/>
              </a:spcBef>
            </a:pPr>
            <a:r>
              <a:rPr lang="en-US" sz="6393" spc="47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FRAUD DETECTION SYSTEM USING MACHINE LEARNING</a:t>
            </a:r>
          </a:p>
        </p:txBody>
      </p:sp>
      <p:grpSp>
        <p:nvGrpSpPr>
          <p:cNvPr name="Group 3" id="3"/>
          <p:cNvGrpSpPr/>
          <p:nvPr/>
        </p:nvGrpSpPr>
        <p:grpSpPr>
          <a:xfrm rot="8635896">
            <a:off x="2372223" y="1114108"/>
            <a:ext cx="3623585" cy="263623"/>
            <a:chOff x="0" y="0"/>
            <a:chExt cx="952142" cy="692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2142" cy="69270"/>
            </a:xfrm>
            <a:custGeom>
              <a:avLst/>
              <a:gdLst/>
              <a:ahLst/>
              <a:cxnLst/>
              <a:rect r="r" b="b" t="t" l="l"/>
              <a:pathLst>
                <a:path h="69270" w="952142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01B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464847">
            <a:off x="355729" y="8892451"/>
            <a:ext cx="3623585" cy="263623"/>
            <a:chOff x="0" y="0"/>
            <a:chExt cx="952142" cy="69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2142" cy="69270"/>
            </a:xfrm>
            <a:custGeom>
              <a:avLst/>
              <a:gdLst/>
              <a:ahLst/>
              <a:cxnLst/>
              <a:rect r="r" b="b" t="t" l="l"/>
              <a:pathLst>
                <a:path h="69270" w="952142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01B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35896">
            <a:off x="4084427" y="679668"/>
            <a:ext cx="3623585" cy="263623"/>
            <a:chOff x="0" y="0"/>
            <a:chExt cx="952142" cy="692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2142" cy="69270"/>
            </a:xfrm>
            <a:custGeom>
              <a:avLst/>
              <a:gdLst/>
              <a:ahLst/>
              <a:cxnLst/>
              <a:rect r="r" b="b" t="t" l="l"/>
              <a:pathLst>
                <a:path h="69270" w="952142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01B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464847">
            <a:off x="-1311970" y="9474826"/>
            <a:ext cx="3623585" cy="263623"/>
            <a:chOff x="0" y="0"/>
            <a:chExt cx="952142" cy="692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52142" cy="69270"/>
            </a:xfrm>
            <a:custGeom>
              <a:avLst/>
              <a:gdLst/>
              <a:ahLst/>
              <a:cxnLst/>
              <a:rect r="r" b="b" t="t" l="l"/>
              <a:pathLst>
                <a:path h="69270" w="952142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01B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7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6060" y="0"/>
            <a:ext cx="10137249" cy="10287000"/>
            <a:chOff x="0" y="0"/>
            <a:chExt cx="26698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989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69893">
                  <a:moveTo>
                    <a:pt x="43531" y="0"/>
                  </a:moveTo>
                  <a:lnTo>
                    <a:pt x="2626361" y="0"/>
                  </a:lnTo>
                  <a:cubicBezTo>
                    <a:pt x="2650403" y="0"/>
                    <a:pt x="2669893" y="19490"/>
                    <a:pt x="2669893" y="43531"/>
                  </a:cubicBezTo>
                  <a:lnTo>
                    <a:pt x="2669893" y="2665802"/>
                  </a:lnTo>
                  <a:cubicBezTo>
                    <a:pt x="2669893" y="2689844"/>
                    <a:pt x="2650403" y="2709333"/>
                    <a:pt x="2626361" y="2709333"/>
                  </a:cubicBezTo>
                  <a:lnTo>
                    <a:pt x="43531" y="2709333"/>
                  </a:lnTo>
                  <a:cubicBezTo>
                    <a:pt x="19490" y="2709333"/>
                    <a:pt x="0" y="2689844"/>
                    <a:pt x="0" y="2665802"/>
                  </a:cubicBezTo>
                  <a:lnTo>
                    <a:pt x="0" y="43531"/>
                  </a:lnTo>
                  <a:cubicBezTo>
                    <a:pt x="0" y="19490"/>
                    <a:pt x="19490" y="0"/>
                    <a:pt x="4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32032F">
                    <a:alpha val="100000"/>
                  </a:srgbClr>
                </a:gs>
                <a:gs pos="100000">
                  <a:srgbClr val="701B74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698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8795" y="2295191"/>
            <a:ext cx="7449209" cy="110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78"/>
              </a:lnSpc>
            </a:pPr>
            <a:r>
              <a:rPr lang="en-US" sz="6024" spc="451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71582" y="5294436"/>
            <a:ext cx="5869557" cy="5449001"/>
            <a:chOff x="0" y="0"/>
            <a:chExt cx="909348" cy="844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9348" cy="844193"/>
            </a:xfrm>
            <a:custGeom>
              <a:avLst/>
              <a:gdLst/>
              <a:ahLst/>
              <a:cxnLst/>
              <a:rect r="r" b="b" t="t" l="l"/>
              <a:pathLst>
                <a:path h="844193" w="909348">
                  <a:moveTo>
                    <a:pt x="77821" y="0"/>
                  </a:moveTo>
                  <a:lnTo>
                    <a:pt x="831527" y="0"/>
                  </a:lnTo>
                  <a:cubicBezTo>
                    <a:pt x="852167" y="0"/>
                    <a:pt x="871961" y="8199"/>
                    <a:pt x="886555" y="22793"/>
                  </a:cubicBezTo>
                  <a:cubicBezTo>
                    <a:pt x="901149" y="37387"/>
                    <a:pt x="909348" y="57181"/>
                    <a:pt x="909348" y="77821"/>
                  </a:cubicBezTo>
                  <a:lnTo>
                    <a:pt x="909348" y="766372"/>
                  </a:lnTo>
                  <a:cubicBezTo>
                    <a:pt x="909348" y="809351"/>
                    <a:pt x="874507" y="844193"/>
                    <a:pt x="831527" y="844193"/>
                  </a:cubicBezTo>
                  <a:lnTo>
                    <a:pt x="77821" y="844193"/>
                  </a:lnTo>
                  <a:cubicBezTo>
                    <a:pt x="57181" y="844193"/>
                    <a:pt x="37387" y="835994"/>
                    <a:pt x="22793" y="821400"/>
                  </a:cubicBezTo>
                  <a:cubicBezTo>
                    <a:pt x="8199" y="806805"/>
                    <a:pt x="0" y="787011"/>
                    <a:pt x="0" y="766372"/>
                  </a:cubicBezTo>
                  <a:lnTo>
                    <a:pt x="0" y="77821"/>
                  </a:lnTo>
                  <a:cubicBezTo>
                    <a:pt x="0" y="57181"/>
                    <a:pt x="8199" y="37387"/>
                    <a:pt x="22793" y="22793"/>
                  </a:cubicBezTo>
                  <a:cubicBezTo>
                    <a:pt x="37387" y="8199"/>
                    <a:pt x="57181" y="0"/>
                    <a:pt x="77821" y="0"/>
                  </a:cubicBezTo>
                  <a:close/>
                </a:path>
              </a:pathLst>
            </a:custGeom>
            <a:blipFill>
              <a:blip r:embed="rId2"/>
              <a:stretch>
                <a:fillRect l="-19626" t="0" r="-1962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68740" y="2100848"/>
            <a:ext cx="8139413" cy="709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2540" indent="-341270" lvl="1">
              <a:lnSpc>
                <a:spcPts val="5153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Robust </a:t>
            </a: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16-week framework for ML fraud detection system</a:t>
            </a:r>
          </a:p>
          <a:p>
            <a:pPr algn="just" marL="682540" indent="-341270" lvl="1">
              <a:lnSpc>
                <a:spcPts val="5153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Structured approach with clear phases and dependencies</a:t>
            </a:r>
          </a:p>
          <a:p>
            <a:pPr algn="just" marL="682540" indent="-341270" lvl="1">
              <a:lnSpc>
                <a:spcPts val="5153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Proactive risk and change management processes</a:t>
            </a:r>
          </a:p>
          <a:p>
            <a:pPr algn="just" marL="682540" indent="-341270" lvl="1">
              <a:lnSpc>
                <a:spcPts val="5153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High-performance real-time fraud detection solution</a:t>
            </a:r>
          </a:p>
          <a:p>
            <a:pPr algn="just" marL="682540" indent="-341270" lvl="1">
              <a:lnSpc>
                <a:spcPts val="5153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Enhanced security with reduced false positives for financial institutions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6060" y="0"/>
            <a:ext cx="10137249" cy="10287000"/>
            <a:chOff x="0" y="0"/>
            <a:chExt cx="26698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989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69893">
                  <a:moveTo>
                    <a:pt x="43531" y="0"/>
                  </a:moveTo>
                  <a:lnTo>
                    <a:pt x="2626361" y="0"/>
                  </a:lnTo>
                  <a:cubicBezTo>
                    <a:pt x="2650403" y="0"/>
                    <a:pt x="2669893" y="19490"/>
                    <a:pt x="2669893" y="43531"/>
                  </a:cubicBezTo>
                  <a:lnTo>
                    <a:pt x="2669893" y="2665802"/>
                  </a:lnTo>
                  <a:cubicBezTo>
                    <a:pt x="2669893" y="2689844"/>
                    <a:pt x="2650403" y="2709333"/>
                    <a:pt x="2626361" y="2709333"/>
                  </a:cubicBezTo>
                  <a:lnTo>
                    <a:pt x="43531" y="2709333"/>
                  </a:lnTo>
                  <a:cubicBezTo>
                    <a:pt x="19490" y="2709333"/>
                    <a:pt x="0" y="2689844"/>
                    <a:pt x="0" y="2665802"/>
                  </a:cubicBezTo>
                  <a:lnTo>
                    <a:pt x="0" y="43531"/>
                  </a:lnTo>
                  <a:cubicBezTo>
                    <a:pt x="0" y="19490"/>
                    <a:pt x="19490" y="0"/>
                    <a:pt x="4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32032F">
                    <a:alpha val="100000"/>
                  </a:srgbClr>
                </a:gs>
                <a:gs pos="100000">
                  <a:srgbClr val="701B74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698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1582" y="1709404"/>
            <a:ext cx="7016423" cy="227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78"/>
              </a:lnSpc>
            </a:pPr>
            <a:r>
              <a:rPr lang="en-US" sz="6024" spc="451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Project 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71582" y="5294436"/>
            <a:ext cx="5869557" cy="5449001"/>
            <a:chOff x="0" y="0"/>
            <a:chExt cx="909348" cy="844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9348" cy="844193"/>
            </a:xfrm>
            <a:custGeom>
              <a:avLst/>
              <a:gdLst/>
              <a:ahLst/>
              <a:cxnLst/>
              <a:rect r="r" b="b" t="t" l="l"/>
              <a:pathLst>
                <a:path h="844193" w="909348">
                  <a:moveTo>
                    <a:pt x="77821" y="0"/>
                  </a:moveTo>
                  <a:lnTo>
                    <a:pt x="831527" y="0"/>
                  </a:lnTo>
                  <a:cubicBezTo>
                    <a:pt x="852167" y="0"/>
                    <a:pt x="871961" y="8199"/>
                    <a:pt x="886555" y="22793"/>
                  </a:cubicBezTo>
                  <a:cubicBezTo>
                    <a:pt x="901149" y="37387"/>
                    <a:pt x="909348" y="57181"/>
                    <a:pt x="909348" y="77821"/>
                  </a:cubicBezTo>
                  <a:lnTo>
                    <a:pt x="909348" y="766372"/>
                  </a:lnTo>
                  <a:cubicBezTo>
                    <a:pt x="909348" y="809351"/>
                    <a:pt x="874507" y="844193"/>
                    <a:pt x="831527" y="844193"/>
                  </a:cubicBezTo>
                  <a:lnTo>
                    <a:pt x="77821" y="844193"/>
                  </a:lnTo>
                  <a:cubicBezTo>
                    <a:pt x="57181" y="844193"/>
                    <a:pt x="37387" y="835994"/>
                    <a:pt x="22793" y="821400"/>
                  </a:cubicBezTo>
                  <a:cubicBezTo>
                    <a:pt x="8199" y="806805"/>
                    <a:pt x="0" y="787011"/>
                    <a:pt x="0" y="766372"/>
                  </a:cubicBezTo>
                  <a:lnTo>
                    <a:pt x="0" y="77821"/>
                  </a:lnTo>
                  <a:cubicBezTo>
                    <a:pt x="0" y="57181"/>
                    <a:pt x="8199" y="37387"/>
                    <a:pt x="22793" y="22793"/>
                  </a:cubicBezTo>
                  <a:cubicBezTo>
                    <a:pt x="37387" y="8199"/>
                    <a:pt x="57181" y="0"/>
                    <a:pt x="77821" y="0"/>
                  </a:cubicBezTo>
                  <a:close/>
                </a:path>
              </a:pathLst>
            </a:custGeom>
            <a:blipFill>
              <a:blip r:embed="rId2"/>
              <a:stretch>
                <a:fillRect l="-19626" t="0" r="-1962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68740" y="2167523"/>
            <a:ext cx="8139413" cy="617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2540" indent="-341270" lvl="1">
              <a:lnSpc>
                <a:spcPts val="4425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16-week ML fraud detection system development project</a:t>
            </a:r>
          </a:p>
          <a:p>
            <a:pPr algn="just" marL="682540" indent="-341270" lvl="1">
              <a:lnSpc>
                <a:spcPts val="4425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Four-member team with structured implementation phases</a:t>
            </a:r>
          </a:p>
          <a:p>
            <a:pPr algn="just" marL="682540" indent="-341270" lvl="1">
              <a:lnSpc>
                <a:spcPts val="4425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Target 95% accuracy with under 2% false positives</a:t>
            </a:r>
          </a:p>
          <a:p>
            <a:pPr algn="just" marL="682540" indent="-341270" lvl="1">
              <a:lnSpc>
                <a:spcPts val="4425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Real-time processing under 500ms response time</a:t>
            </a:r>
          </a:p>
          <a:p>
            <a:pPr algn="just" marL="682540" indent="-341270" lvl="1">
              <a:lnSpc>
                <a:spcPts val="4425"/>
              </a:lnSpc>
              <a:buFont typeface="Arial"/>
              <a:buChar char="•"/>
            </a:pPr>
            <a:r>
              <a:rPr lang="en-US" sz="31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Complete solution with models, infrastructure, and APIs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8DF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3766" y="1124504"/>
            <a:ext cx="5224881" cy="8037993"/>
            <a:chOff x="0" y="0"/>
            <a:chExt cx="809471" cy="1245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9471" cy="1245295"/>
            </a:xfrm>
            <a:custGeom>
              <a:avLst/>
              <a:gdLst/>
              <a:ahLst/>
              <a:cxnLst/>
              <a:rect r="r" b="b" t="t" l="l"/>
              <a:pathLst>
                <a:path h="1245295" w="809471">
                  <a:moveTo>
                    <a:pt x="87423" y="0"/>
                  </a:moveTo>
                  <a:lnTo>
                    <a:pt x="722048" y="0"/>
                  </a:lnTo>
                  <a:cubicBezTo>
                    <a:pt x="770330" y="0"/>
                    <a:pt x="809471" y="39140"/>
                    <a:pt x="809471" y="87423"/>
                  </a:cubicBezTo>
                  <a:lnTo>
                    <a:pt x="809471" y="1157873"/>
                  </a:lnTo>
                  <a:cubicBezTo>
                    <a:pt x="809471" y="1181059"/>
                    <a:pt x="800260" y="1203295"/>
                    <a:pt x="783865" y="1219690"/>
                  </a:cubicBezTo>
                  <a:cubicBezTo>
                    <a:pt x="767470" y="1236085"/>
                    <a:pt x="745234" y="1245295"/>
                    <a:pt x="722048" y="1245295"/>
                  </a:cubicBezTo>
                  <a:lnTo>
                    <a:pt x="87423" y="1245295"/>
                  </a:lnTo>
                  <a:cubicBezTo>
                    <a:pt x="64237" y="1245295"/>
                    <a:pt x="42000" y="1236085"/>
                    <a:pt x="25606" y="1219690"/>
                  </a:cubicBezTo>
                  <a:cubicBezTo>
                    <a:pt x="9211" y="1203295"/>
                    <a:pt x="0" y="1181059"/>
                    <a:pt x="0" y="1157873"/>
                  </a:cubicBezTo>
                  <a:lnTo>
                    <a:pt x="0" y="87423"/>
                  </a:lnTo>
                  <a:cubicBezTo>
                    <a:pt x="0" y="64237"/>
                    <a:pt x="9211" y="42000"/>
                    <a:pt x="25606" y="25606"/>
                  </a:cubicBezTo>
                  <a:cubicBezTo>
                    <a:pt x="42000" y="9211"/>
                    <a:pt x="64237" y="0"/>
                    <a:pt x="87423" y="0"/>
                  </a:cubicBezTo>
                  <a:close/>
                </a:path>
              </a:pathLst>
            </a:custGeom>
            <a:blipFill>
              <a:blip r:embed="rId2"/>
              <a:stretch>
                <a:fillRect l="-59846" t="0" r="-7091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450234"/>
            <a:ext cx="9864642" cy="14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6"/>
              </a:lnSpc>
              <a:spcBef>
                <a:spcPct val="0"/>
              </a:spcBef>
            </a:pPr>
            <a:r>
              <a:rPr lang="en-US" sz="3724" spc="279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Proj</a:t>
            </a:r>
            <a:r>
              <a:rPr lang="en-US" b="true" sz="3724" spc="279" strike="noStrike" u="none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ect Objectives and Deliverables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09598"/>
            <a:ext cx="9864642" cy="530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Smart system using Random Forest, Gradient Boosting, Neural Networks</a:t>
            </a:r>
          </a:p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Real-time engine processing 10,000+ transactions per minute</a:t>
            </a:r>
          </a:p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Monitoring dashboard for fraud patterns and system metrics</a:t>
            </a:r>
          </a:p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Focus on credit card and online payment fraud detection</a:t>
            </a:r>
          </a:p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Complete documentation and user manuals included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8D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3576" y="561750"/>
            <a:ext cx="5366427" cy="3692083"/>
            <a:chOff x="0" y="0"/>
            <a:chExt cx="2624176" cy="1805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4176" cy="1805424"/>
            </a:xfrm>
            <a:custGeom>
              <a:avLst/>
              <a:gdLst/>
              <a:ahLst/>
              <a:cxnLst/>
              <a:rect r="r" b="b" t="t" l="l"/>
              <a:pathLst>
                <a:path h="1805424" w="2624176">
                  <a:moveTo>
                    <a:pt x="41837" y="0"/>
                  </a:moveTo>
                  <a:lnTo>
                    <a:pt x="2582339" y="0"/>
                  </a:lnTo>
                  <a:cubicBezTo>
                    <a:pt x="2605445" y="0"/>
                    <a:pt x="2624176" y="18731"/>
                    <a:pt x="2624176" y="41837"/>
                  </a:cubicBezTo>
                  <a:lnTo>
                    <a:pt x="2624176" y="1763587"/>
                  </a:lnTo>
                  <a:cubicBezTo>
                    <a:pt x="2624176" y="1786693"/>
                    <a:pt x="2605445" y="1805424"/>
                    <a:pt x="2582339" y="1805424"/>
                  </a:cubicBezTo>
                  <a:lnTo>
                    <a:pt x="41837" y="1805424"/>
                  </a:lnTo>
                  <a:cubicBezTo>
                    <a:pt x="18731" y="1805424"/>
                    <a:pt x="0" y="1786693"/>
                    <a:pt x="0" y="1763587"/>
                  </a:cubicBezTo>
                  <a:lnTo>
                    <a:pt x="0" y="41837"/>
                  </a:lnTo>
                  <a:cubicBezTo>
                    <a:pt x="0" y="18731"/>
                    <a:pt x="18731" y="0"/>
                    <a:pt x="418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32032F">
                    <a:alpha val="100000"/>
                  </a:srgbClr>
                </a:gs>
                <a:gs pos="100000">
                  <a:srgbClr val="9118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24176" cy="1862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99148" y="965482"/>
            <a:ext cx="2987836" cy="2884620"/>
          </a:xfrm>
          <a:custGeom>
            <a:avLst/>
            <a:gdLst/>
            <a:ahLst/>
            <a:cxnLst/>
            <a:rect r="r" b="b" t="t" l="l"/>
            <a:pathLst>
              <a:path h="2884620" w="2987836">
                <a:moveTo>
                  <a:pt x="0" y="0"/>
                </a:moveTo>
                <a:lnTo>
                  <a:pt x="2987836" y="0"/>
                </a:lnTo>
                <a:lnTo>
                  <a:pt x="2987836" y="2884620"/>
                </a:lnTo>
                <a:lnTo>
                  <a:pt x="0" y="288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7157" y="4543711"/>
            <a:ext cx="10868473" cy="5127946"/>
          </a:xfrm>
          <a:custGeom>
            <a:avLst/>
            <a:gdLst/>
            <a:ahLst/>
            <a:cxnLst/>
            <a:rect r="r" b="b" t="t" l="l"/>
            <a:pathLst>
              <a:path h="5127946" w="10868473">
                <a:moveTo>
                  <a:pt x="0" y="0"/>
                </a:moveTo>
                <a:lnTo>
                  <a:pt x="10868473" y="0"/>
                </a:lnTo>
                <a:lnTo>
                  <a:pt x="10868473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8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84352" y="805064"/>
            <a:ext cx="8441013" cy="282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8"/>
              </a:lnSpc>
              <a:spcBef>
                <a:spcPct val="0"/>
              </a:spcBef>
            </a:pPr>
            <a:r>
              <a:rPr lang="en-US" sz="3687" spc="276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Gantt Chart - Fraud Detection System Using 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98416" y="4601926"/>
            <a:ext cx="6189963" cy="500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0"/>
              </a:lnSpc>
              <a:spcBef>
                <a:spcPct val="0"/>
              </a:spcBef>
            </a:pPr>
            <a:r>
              <a:rPr lang="en-US" sz="2824" spc="2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Gantt chart outlines a detailed timeline for developing a machine learning-based fraud detection system, including phases like initiation, data preparation, model development, testing, deployment, and documentation from September 2024 to August 2025.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8D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3408" y="1273472"/>
            <a:ext cx="6436179" cy="7899787"/>
            <a:chOff x="0" y="0"/>
            <a:chExt cx="2624176" cy="32209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4176" cy="3220922"/>
            </a:xfrm>
            <a:custGeom>
              <a:avLst/>
              <a:gdLst/>
              <a:ahLst/>
              <a:cxnLst/>
              <a:rect r="r" b="b" t="t" l="l"/>
              <a:pathLst>
                <a:path h="3220922" w="2624176">
                  <a:moveTo>
                    <a:pt x="34883" y="0"/>
                  </a:moveTo>
                  <a:lnTo>
                    <a:pt x="2589293" y="0"/>
                  </a:lnTo>
                  <a:cubicBezTo>
                    <a:pt x="2608558" y="0"/>
                    <a:pt x="2624176" y="15618"/>
                    <a:pt x="2624176" y="34883"/>
                  </a:cubicBezTo>
                  <a:lnTo>
                    <a:pt x="2624176" y="3186039"/>
                  </a:lnTo>
                  <a:cubicBezTo>
                    <a:pt x="2624176" y="3205304"/>
                    <a:pt x="2608558" y="3220922"/>
                    <a:pt x="2589293" y="3220922"/>
                  </a:cubicBezTo>
                  <a:lnTo>
                    <a:pt x="34883" y="3220922"/>
                  </a:lnTo>
                  <a:cubicBezTo>
                    <a:pt x="25632" y="3220922"/>
                    <a:pt x="16759" y="3217247"/>
                    <a:pt x="10217" y="3210705"/>
                  </a:cubicBezTo>
                  <a:cubicBezTo>
                    <a:pt x="3675" y="3204163"/>
                    <a:pt x="0" y="3195290"/>
                    <a:pt x="0" y="3186039"/>
                  </a:cubicBezTo>
                  <a:lnTo>
                    <a:pt x="0" y="34883"/>
                  </a:lnTo>
                  <a:cubicBezTo>
                    <a:pt x="0" y="15618"/>
                    <a:pt x="15618" y="0"/>
                    <a:pt x="348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32032F">
                    <a:alpha val="100000"/>
                  </a:srgbClr>
                </a:gs>
                <a:gs pos="100000">
                  <a:srgbClr val="9118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24176" cy="3278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40481" y="3165965"/>
            <a:ext cx="4262034" cy="4114800"/>
          </a:xfrm>
          <a:custGeom>
            <a:avLst/>
            <a:gdLst/>
            <a:ahLst/>
            <a:cxnLst/>
            <a:rect r="r" b="b" t="t" l="l"/>
            <a:pathLst>
              <a:path h="4114800" w="4262034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18287" y="1618046"/>
            <a:ext cx="8441013" cy="121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8"/>
              </a:lnSpc>
              <a:spcBef>
                <a:spcPct val="0"/>
              </a:spcBef>
            </a:pPr>
            <a:r>
              <a:rPr lang="en-US" sz="3187" spc="239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Project Timeline and Critical Path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18287" y="3070715"/>
            <a:ext cx="8366251" cy="577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16 weeks timeline: January 6 - April 28, 2025</a:t>
            </a:r>
          </a:p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Critical path: Formation → Requirements → Data → Models → Testing → Deployment</a:t>
            </a:r>
          </a:p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Weeks 1-2: Project setup and planning</a:t>
            </a:r>
          </a:p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Weeks 3-6: Data preparation phase</a:t>
            </a:r>
          </a:p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Weeks 7-11: Model development phase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8DF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3766" y="1124504"/>
            <a:ext cx="5224881" cy="8037993"/>
            <a:chOff x="0" y="0"/>
            <a:chExt cx="809471" cy="1245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9471" cy="1245295"/>
            </a:xfrm>
            <a:custGeom>
              <a:avLst/>
              <a:gdLst/>
              <a:ahLst/>
              <a:cxnLst/>
              <a:rect r="r" b="b" t="t" l="l"/>
              <a:pathLst>
                <a:path h="1245295" w="809471">
                  <a:moveTo>
                    <a:pt x="87423" y="0"/>
                  </a:moveTo>
                  <a:lnTo>
                    <a:pt x="722048" y="0"/>
                  </a:lnTo>
                  <a:cubicBezTo>
                    <a:pt x="770330" y="0"/>
                    <a:pt x="809471" y="39140"/>
                    <a:pt x="809471" y="87423"/>
                  </a:cubicBezTo>
                  <a:lnTo>
                    <a:pt x="809471" y="1157873"/>
                  </a:lnTo>
                  <a:cubicBezTo>
                    <a:pt x="809471" y="1181059"/>
                    <a:pt x="800260" y="1203295"/>
                    <a:pt x="783865" y="1219690"/>
                  </a:cubicBezTo>
                  <a:cubicBezTo>
                    <a:pt x="767470" y="1236085"/>
                    <a:pt x="745234" y="1245295"/>
                    <a:pt x="722048" y="1245295"/>
                  </a:cubicBezTo>
                  <a:lnTo>
                    <a:pt x="87423" y="1245295"/>
                  </a:lnTo>
                  <a:cubicBezTo>
                    <a:pt x="64237" y="1245295"/>
                    <a:pt x="42000" y="1236085"/>
                    <a:pt x="25606" y="1219690"/>
                  </a:cubicBezTo>
                  <a:cubicBezTo>
                    <a:pt x="9211" y="1203295"/>
                    <a:pt x="0" y="1181059"/>
                    <a:pt x="0" y="1157873"/>
                  </a:cubicBezTo>
                  <a:lnTo>
                    <a:pt x="0" y="87423"/>
                  </a:lnTo>
                  <a:cubicBezTo>
                    <a:pt x="0" y="64237"/>
                    <a:pt x="9211" y="42000"/>
                    <a:pt x="25606" y="25606"/>
                  </a:cubicBezTo>
                  <a:cubicBezTo>
                    <a:pt x="42000" y="9211"/>
                    <a:pt x="64237" y="0"/>
                    <a:pt x="87423" y="0"/>
                  </a:cubicBezTo>
                  <a:close/>
                </a:path>
              </a:pathLst>
            </a:custGeom>
            <a:blipFill>
              <a:blip r:embed="rId2"/>
              <a:stretch>
                <a:fillRect l="-108115" t="0" r="-2264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450234"/>
            <a:ext cx="9864642" cy="14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6"/>
              </a:lnSpc>
              <a:spcBef>
                <a:spcPct val="0"/>
              </a:spcBef>
            </a:pPr>
            <a:r>
              <a:rPr lang="en-US" sz="3724" spc="279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Resource Allocation and Dependencies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28928"/>
            <a:ext cx="9864642" cy="552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2211" indent="-386105" lvl="1">
              <a:lnSpc>
                <a:spcPts val="5400"/>
              </a:lnSpc>
              <a:buFont typeface="Arial"/>
              <a:buChar char="•"/>
            </a:pPr>
            <a:r>
              <a:rPr lang="en-US" sz="35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Weeks 12-14: System integration phase</a:t>
            </a:r>
          </a:p>
          <a:p>
            <a:pPr algn="just" marL="772211" indent="-386105" lvl="1">
              <a:lnSpc>
                <a:spcPts val="5400"/>
              </a:lnSpc>
              <a:buFont typeface="Arial"/>
              <a:buChar char="•"/>
            </a:pPr>
            <a:r>
              <a:rPr lang="en-US" sz="35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Weeks 15-16: Testing and deployment</a:t>
            </a:r>
          </a:p>
          <a:p>
            <a:pPr algn="just" marL="772211" indent="-386105" lvl="1">
              <a:lnSpc>
                <a:spcPts val="5400"/>
              </a:lnSpc>
              <a:buFont typeface="Arial"/>
              <a:buChar char="•"/>
            </a:pPr>
            <a:r>
              <a:rPr lang="en-US" sz="35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 depends on completed requirements gathering</a:t>
            </a:r>
          </a:p>
          <a:p>
            <a:pPr algn="just" marL="772211" indent="-386105" lvl="1">
              <a:lnSpc>
                <a:spcPts val="5400"/>
              </a:lnSpc>
              <a:buFont typeface="Arial"/>
              <a:buChar char="•"/>
            </a:pPr>
            <a:r>
              <a:rPr lang="en-US" sz="35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development needs finished feature engineering</a:t>
            </a:r>
          </a:p>
          <a:p>
            <a:pPr algn="just" marL="772211" indent="-386105" lvl="1">
              <a:lnSpc>
                <a:spcPts val="5400"/>
              </a:lnSpc>
              <a:buFont typeface="Arial"/>
              <a:buChar char="•"/>
            </a:pPr>
            <a:r>
              <a:rPr lang="en-US" sz="35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testing requires both models and APIs ready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6060" y="0"/>
            <a:ext cx="10137249" cy="10287000"/>
            <a:chOff x="0" y="0"/>
            <a:chExt cx="26698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989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69893">
                  <a:moveTo>
                    <a:pt x="43531" y="0"/>
                  </a:moveTo>
                  <a:lnTo>
                    <a:pt x="2626361" y="0"/>
                  </a:lnTo>
                  <a:cubicBezTo>
                    <a:pt x="2650403" y="0"/>
                    <a:pt x="2669893" y="19490"/>
                    <a:pt x="2669893" y="43531"/>
                  </a:cubicBezTo>
                  <a:lnTo>
                    <a:pt x="2669893" y="2665802"/>
                  </a:lnTo>
                  <a:cubicBezTo>
                    <a:pt x="2669893" y="2689844"/>
                    <a:pt x="2650403" y="2709333"/>
                    <a:pt x="2626361" y="2709333"/>
                  </a:cubicBezTo>
                  <a:lnTo>
                    <a:pt x="43531" y="2709333"/>
                  </a:lnTo>
                  <a:cubicBezTo>
                    <a:pt x="19490" y="2709333"/>
                    <a:pt x="0" y="2689844"/>
                    <a:pt x="0" y="2665802"/>
                  </a:cubicBezTo>
                  <a:lnTo>
                    <a:pt x="0" y="43531"/>
                  </a:lnTo>
                  <a:cubicBezTo>
                    <a:pt x="0" y="19490"/>
                    <a:pt x="19490" y="0"/>
                    <a:pt x="4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32032F">
                    <a:alpha val="100000"/>
                  </a:srgbClr>
                </a:gs>
                <a:gs pos="100000">
                  <a:srgbClr val="701B74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698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582" y="5294436"/>
            <a:ext cx="5869557" cy="5449001"/>
            <a:chOff x="0" y="0"/>
            <a:chExt cx="909348" cy="8441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48" cy="844193"/>
            </a:xfrm>
            <a:custGeom>
              <a:avLst/>
              <a:gdLst/>
              <a:ahLst/>
              <a:cxnLst/>
              <a:rect r="r" b="b" t="t" l="l"/>
              <a:pathLst>
                <a:path h="844193" w="909348">
                  <a:moveTo>
                    <a:pt x="77821" y="0"/>
                  </a:moveTo>
                  <a:lnTo>
                    <a:pt x="831527" y="0"/>
                  </a:lnTo>
                  <a:cubicBezTo>
                    <a:pt x="852167" y="0"/>
                    <a:pt x="871961" y="8199"/>
                    <a:pt x="886555" y="22793"/>
                  </a:cubicBezTo>
                  <a:cubicBezTo>
                    <a:pt x="901149" y="37387"/>
                    <a:pt x="909348" y="57181"/>
                    <a:pt x="909348" y="77821"/>
                  </a:cubicBezTo>
                  <a:lnTo>
                    <a:pt x="909348" y="766372"/>
                  </a:lnTo>
                  <a:cubicBezTo>
                    <a:pt x="909348" y="809351"/>
                    <a:pt x="874507" y="844193"/>
                    <a:pt x="831527" y="844193"/>
                  </a:cubicBezTo>
                  <a:lnTo>
                    <a:pt x="77821" y="844193"/>
                  </a:lnTo>
                  <a:cubicBezTo>
                    <a:pt x="57181" y="844193"/>
                    <a:pt x="37387" y="835994"/>
                    <a:pt x="22793" y="821400"/>
                  </a:cubicBezTo>
                  <a:cubicBezTo>
                    <a:pt x="8199" y="806805"/>
                    <a:pt x="0" y="787011"/>
                    <a:pt x="0" y="766372"/>
                  </a:cubicBezTo>
                  <a:lnTo>
                    <a:pt x="0" y="77821"/>
                  </a:lnTo>
                  <a:cubicBezTo>
                    <a:pt x="0" y="57181"/>
                    <a:pt x="8199" y="37387"/>
                    <a:pt x="22793" y="22793"/>
                  </a:cubicBezTo>
                  <a:cubicBezTo>
                    <a:pt x="37387" y="8199"/>
                    <a:pt x="57181" y="0"/>
                    <a:pt x="77821" y="0"/>
                  </a:cubicBezTo>
                  <a:close/>
                </a:path>
              </a:pathLst>
            </a:custGeom>
            <a:blipFill>
              <a:blip r:embed="rId2"/>
              <a:stretch>
                <a:fillRect l="-19626" t="0" r="-1962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71582" y="1732900"/>
            <a:ext cx="7016423" cy="229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98"/>
              </a:lnSpc>
            </a:pPr>
            <a:r>
              <a:rPr lang="en-US" sz="4024" spc="301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Risk Management Strategy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4541" y="2798530"/>
            <a:ext cx="8007684" cy="59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6182" indent="-298091" lvl="1">
              <a:lnSpc>
                <a:spcPts val="4777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Technical risks: Model performance and algorithm issues</a:t>
            </a:r>
          </a:p>
          <a:p>
            <a:pPr algn="just" marL="596182" indent="-298091" lvl="1">
              <a:lnSpc>
                <a:spcPts val="4777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quality risks requiring validation and multiple sources</a:t>
            </a:r>
          </a:p>
          <a:p>
            <a:pPr algn="just" marL="596182" indent="-298091" lvl="1">
              <a:lnSpc>
                <a:spcPts val="4777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Integration challenges with existing banking systems</a:t>
            </a:r>
          </a:p>
          <a:p>
            <a:pPr algn="just" marL="596182" indent="-298091" lvl="1">
              <a:lnSpc>
                <a:spcPts val="4777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Performance risks affecting scalability and response times</a:t>
            </a:r>
          </a:p>
          <a:p>
            <a:pPr algn="just" marL="596182" indent="-298091" lvl="1">
              <a:lnSpc>
                <a:spcPts val="4777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External risks from regulations and market changes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8DF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3766" y="1124504"/>
            <a:ext cx="5224881" cy="8037993"/>
            <a:chOff x="0" y="0"/>
            <a:chExt cx="809471" cy="1245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9471" cy="1245295"/>
            </a:xfrm>
            <a:custGeom>
              <a:avLst/>
              <a:gdLst/>
              <a:ahLst/>
              <a:cxnLst/>
              <a:rect r="r" b="b" t="t" l="l"/>
              <a:pathLst>
                <a:path h="1245295" w="809471">
                  <a:moveTo>
                    <a:pt x="87423" y="0"/>
                  </a:moveTo>
                  <a:lnTo>
                    <a:pt x="722048" y="0"/>
                  </a:lnTo>
                  <a:cubicBezTo>
                    <a:pt x="770330" y="0"/>
                    <a:pt x="809471" y="39140"/>
                    <a:pt x="809471" y="87423"/>
                  </a:cubicBezTo>
                  <a:lnTo>
                    <a:pt x="809471" y="1157873"/>
                  </a:lnTo>
                  <a:cubicBezTo>
                    <a:pt x="809471" y="1181059"/>
                    <a:pt x="800260" y="1203295"/>
                    <a:pt x="783865" y="1219690"/>
                  </a:cubicBezTo>
                  <a:cubicBezTo>
                    <a:pt x="767470" y="1236085"/>
                    <a:pt x="745234" y="1245295"/>
                    <a:pt x="722048" y="1245295"/>
                  </a:cubicBezTo>
                  <a:lnTo>
                    <a:pt x="87423" y="1245295"/>
                  </a:lnTo>
                  <a:cubicBezTo>
                    <a:pt x="64237" y="1245295"/>
                    <a:pt x="42000" y="1236085"/>
                    <a:pt x="25606" y="1219690"/>
                  </a:cubicBezTo>
                  <a:cubicBezTo>
                    <a:pt x="9211" y="1203295"/>
                    <a:pt x="0" y="1181059"/>
                    <a:pt x="0" y="1157873"/>
                  </a:cubicBezTo>
                  <a:lnTo>
                    <a:pt x="0" y="87423"/>
                  </a:lnTo>
                  <a:cubicBezTo>
                    <a:pt x="0" y="64237"/>
                    <a:pt x="9211" y="42000"/>
                    <a:pt x="25606" y="25606"/>
                  </a:cubicBezTo>
                  <a:cubicBezTo>
                    <a:pt x="42000" y="9211"/>
                    <a:pt x="64237" y="0"/>
                    <a:pt x="87423" y="0"/>
                  </a:cubicBezTo>
                  <a:close/>
                </a:path>
              </a:pathLst>
            </a:custGeom>
            <a:blipFill>
              <a:blip r:embed="rId2"/>
              <a:stretch>
                <a:fillRect l="-59846" t="0" r="-7091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450234"/>
            <a:ext cx="9864642" cy="14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6"/>
              </a:lnSpc>
              <a:spcBef>
                <a:spcPct val="0"/>
              </a:spcBef>
            </a:pPr>
            <a:r>
              <a:rPr lang="en-US" sz="3724" spc="279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Chang</a:t>
            </a:r>
            <a:r>
              <a:rPr lang="en-US" b="true" sz="3724" spc="279" strike="noStrike" u="none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e Management 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09598"/>
            <a:ext cx="9864642" cy="477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Structured change control framework for modifications</a:t>
            </a:r>
          </a:p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Formal submission and impact analysis workflow</a:t>
            </a:r>
          </a:p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Multi-perspective stakeholder review process</a:t>
            </a:r>
          </a:p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Authority-based approval levels for different change types</a:t>
            </a:r>
          </a:p>
          <a:p>
            <a:pPr algn="just" marL="617771" indent="-308886" lvl="1">
              <a:lnSpc>
                <a:spcPts val="4263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Complete documentation and audit trail maintenance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A8D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3408" y="1273472"/>
            <a:ext cx="6436179" cy="7899787"/>
            <a:chOff x="0" y="0"/>
            <a:chExt cx="2624176" cy="32209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4176" cy="3220922"/>
            </a:xfrm>
            <a:custGeom>
              <a:avLst/>
              <a:gdLst/>
              <a:ahLst/>
              <a:cxnLst/>
              <a:rect r="r" b="b" t="t" l="l"/>
              <a:pathLst>
                <a:path h="3220922" w="2624176">
                  <a:moveTo>
                    <a:pt x="34883" y="0"/>
                  </a:moveTo>
                  <a:lnTo>
                    <a:pt x="2589293" y="0"/>
                  </a:lnTo>
                  <a:cubicBezTo>
                    <a:pt x="2608558" y="0"/>
                    <a:pt x="2624176" y="15618"/>
                    <a:pt x="2624176" y="34883"/>
                  </a:cubicBezTo>
                  <a:lnTo>
                    <a:pt x="2624176" y="3186039"/>
                  </a:lnTo>
                  <a:cubicBezTo>
                    <a:pt x="2624176" y="3205304"/>
                    <a:pt x="2608558" y="3220922"/>
                    <a:pt x="2589293" y="3220922"/>
                  </a:cubicBezTo>
                  <a:lnTo>
                    <a:pt x="34883" y="3220922"/>
                  </a:lnTo>
                  <a:cubicBezTo>
                    <a:pt x="25632" y="3220922"/>
                    <a:pt x="16759" y="3217247"/>
                    <a:pt x="10217" y="3210705"/>
                  </a:cubicBezTo>
                  <a:cubicBezTo>
                    <a:pt x="3675" y="3204163"/>
                    <a:pt x="0" y="3195290"/>
                    <a:pt x="0" y="3186039"/>
                  </a:cubicBezTo>
                  <a:lnTo>
                    <a:pt x="0" y="34883"/>
                  </a:lnTo>
                  <a:cubicBezTo>
                    <a:pt x="0" y="15618"/>
                    <a:pt x="15618" y="0"/>
                    <a:pt x="348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32032F">
                    <a:alpha val="100000"/>
                  </a:srgbClr>
                </a:gs>
                <a:gs pos="100000">
                  <a:srgbClr val="9118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24176" cy="3278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40481" y="3165965"/>
            <a:ext cx="4262034" cy="4114800"/>
          </a:xfrm>
          <a:custGeom>
            <a:avLst/>
            <a:gdLst/>
            <a:ahLst/>
            <a:cxnLst/>
            <a:rect r="r" b="b" t="t" l="l"/>
            <a:pathLst>
              <a:path h="4114800" w="4262034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18287" y="1618046"/>
            <a:ext cx="8441013" cy="121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8"/>
              </a:lnSpc>
              <a:spcBef>
                <a:spcPct val="0"/>
              </a:spcBef>
            </a:pPr>
            <a:r>
              <a:rPr lang="en-US" sz="3187" spc="239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Success Criteria and Expected Outcomes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18287" y="3070715"/>
            <a:ext cx="8366251" cy="577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Ach</a:t>
            </a: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ieve 95%+ accuracy with under 2% false positives</a:t>
            </a:r>
          </a:p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Maintain sub-500ms real-time response times</a:t>
            </a:r>
          </a:p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Process 10,000+ transactions per minute capacity</a:t>
            </a:r>
          </a:p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Seamless integration with existing banking systems</a:t>
            </a:r>
          </a:p>
          <a:p>
            <a:pPr algn="just" marL="642674" indent="-321337" lvl="1">
              <a:lnSpc>
                <a:spcPts val="4584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Meet organizational objectives within timeline and quality standards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DAGoTNPe1UM</dc:identifier>
  <dcterms:modified xsi:type="dcterms:W3CDTF">2011-08-01T06:04:30Z</dcterms:modified>
  <cp:revision>1</cp:revision>
  <dc:title>Black and Purple Gradient Modern Elegant Technology Keynote Presentation</dc:title>
</cp:coreProperties>
</file>